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C7D7EF"/>
    <a:srgbClr val="95B4E2"/>
    <a:srgbClr val="333399"/>
    <a:srgbClr val="008080"/>
    <a:srgbClr val="DDDDDD"/>
    <a:srgbClr val="336600"/>
    <a:srgbClr val="669900"/>
    <a:srgbClr val="87C5CB"/>
    <a:srgbClr val="5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32" d="100"/>
          <a:sy n="32" d="100"/>
        </p:scale>
        <p:origin x="-379" y="19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8" d="100"/>
          <a:sy n="38" d="100"/>
        </p:scale>
        <p:origin x="-1541" y="-77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82119" cy="4648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0ED0789-0253-4D9F-9F8C-43AB8EE809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778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4B280C4-2618-4DD2-989F-6DA415C0DB01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80C80-D532-4989-B1B5-E5A8E6CDC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55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58479-435D-42E5-92FA-70CA6B2F2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22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9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9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E4E2D-038F-4C33-A80F-A42A724A5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65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4204F-F400-433E-8CCB-933EA19BB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50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34EAC-5327-4AA7-A963-10A7F5610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71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6DB83-DB5E-4B53-A9E8-B4F43CDA6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22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EF8B3-D401-4994-9BDD-30563D144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77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15C1C-CBDF-4C5F-9FE4-A4A636C82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45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8966B-A693-4529-8506-53B5484CF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72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3D6CB-C7F6-4286-9BD9-592082FC8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6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8EDAF-BF17-416F-8CFB-23DE01715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87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EB6A1-0148-4476-B418-89816D1E7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11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100"/>
            </a:lvl1pPr>
          </a:lstStyle>
          <a:p>
            <a:fld id="{3C1B0FD4-4DC7-4D7F-9346-08FA44C3BC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2pPr>
      <a:lvl3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3pPr>
      <a:lvl4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4pPr>
      <a:lvl5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5pPr>
      <a:lvl6pPr marL="4572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6pPr>
      <a:lvl7pPr marL="9144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7pPr>
      <a:lvl8pPr marL="13716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8pPr>
      <a:lvl9pPr marL="18288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9pPr>
    </p:titleStyle>
    <p:bodyStyle>
      <a:lvl1pPr marL="1762125" indent="-176212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6500">
          <a:solidFill>
            <a:schemeClr val="tx1"/>
          </a:solidFill>
          <a:latin typeface="+mn-lt"/>
          <a:ea typeface="+mn-ea"/>
          <a:cs typeface="+mn-cs"/>
        </a:defRPr>
      </a:lvl1pPr>
      <a:lvl2pPr marL="3822700" indent="-147161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4400">
          <a:solidFill>
            <a:schemeClr val="tx1"/>
          </a:solidFill>
          <a:latin typeface="+mn-lt"/>
        </a:defRPr>
      </a:lvl2pPr>
      <a:lvl3pPr marL="5875338" indent="-117157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2400">
          <a:solidFill>
            <a:schemeClr val="tx1"/>
          </a:solidFill>
          <a:latin typeface="+mn-lt"/>
        </a:defRPr>
      </a:lvl3pPr>
      <a:lvl4pPr marL="8228013" indent="-117316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0300">
          <a:solidFill>
            <a:schemeClr val="tx1"/>
          </a:solidFill>
          <a:latin typeface="+mn-lt"/>
        </a:defRPr>
      </a:lvl4pPr>
      <a:lvl5pPr marL="10582275" indent="-1176338" algn="l" defTabSz="4703763" rtl="0" eaLnBrk="0" fontAlgn="base" hangingPunct="0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5pPr>
      <a:lvl6pPr marL="110394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6pPr>
      <a:lvl7pPr marL="114966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7pPr>
      <a:lvl8pPr marL="119538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8pPr>
      <a:lvl9pPr marL="124110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microsoft.com/office/2007/relationships/hdphoto" Target="../media/hdphoto7.wdp"/><Relationship Id="rId3" Type="http://schemas.openxmlformats.org/officeDocument/2006/relationships/image" Target="../media/image1.jpeg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5.jp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openxmlformats.org/officeDocument/2006/relationships/hyperlink" Target="https://www.google.com/url?sa=i&amp;rct=j&amp;q=&amp;esrc=s&amp;source=images&amp;cd=&amp;cad=rja&amp;uact=8&amp;ved=2ahUKEwi9j4eP6pTcAhWl1IMKHY-qDM4QjB16BAgBEAQ&amp;url=https://superstarfloraluk.com/1147445-Parabolas-In-Real-Life.html&amp;psig=AOvVaw1RJR7aHei2_W9CgwJhn2oF&amp;ust=1531321993265786" TargetMode="External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3.wdp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74000">
              <a:srgbClr val="0070C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14935200" y="6800850"/>
            <a:ext cx="14173200" cy="2520315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C7D7EF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4" name="Rectangle 13"/>
          <p:cNvSpPr>
            <a:spLocks noGrp="1" noChangeArrowheads="1"/>
          </p:cNvSpPr>
          <p:nvPr>
            <p:ph type="title"/>
          </p:nvPr>
        </p:nvSpPr>
        <p:spPr>
          <a:xfrm>
            <a:off x="965201" y="990600"/>
            <a:ext cx="41946956" cy="5810250"/>
          </a:xfrm>
          <a:solidFill>
            <a:schemeClr val="accent2"/>
          </a:solidFill>
          <a:ln w="60325" cap="flat">
            <a:solidFill>
              <a:srgbClr val="66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11300" b="1" dirty="0" smtClean="0">
                <a:solidFill>
                  <a:schemeClr val="bg1"/>
                </a:solidFill>
                <a:latin typeface="Lucida Bright" pitchFamily="18" charset="0"/>
              </a:rPr>
              <a:t>Optimization – </a:t>
            </a:r>
            <a:br>
              <a:rPr lang="en-US" altLang="en-US" sz="11300" b="1" dirty="0" smtClean="0">
                <a:solidFill>
                  <a:schemeClr val="bg1"/>
                </a:solidFill>
                <a:latin typeface="Lucida Bright" pitchFamily="18" charset="0"/>
              </a:rPr>
            </a:br>
            <a:r>
              <a:rPr lang="en-US" altLang="en-US" sz="11300" b="1" dirty="0" smtClean="0">
                <a:solidFill>
                  <a:schemeClr val="bg1"/>
                </a:solidFill>
                <a:latin typeface="Lucida Bright" pitchFamily="18" charset="0"/>
              </a:rPr>
              <a:t>How to Solve Real Problems</a:t>
            </a:r>
            <a:r>
              <a:rPr lang="en-US" altLang="en-US" sz="6000" dirty="0" smtClean="0">
                <a:latin typeface="Lucida Bright" pitchFamily="18" charset="0"/>
              </a:rPr>
              <a:t/>
            </a:r>
            <a:br>
              <a:rPr lang="en-US" altLang="en-US" sz="6000" dirty="0" smtClean="0">
                <a:latin typeface="Lucida Bright" pitchFamily="18" charset="0"/>
              </a:rPr>
            </a:br>
            <a:r>
              <a:rPr lang="en-US" altLang="en-US" sz="6000" dirty="0" smtClean="0">
                <a:solidFill>
                  <a:schemeClr val="bg1"/>
                </a:solidFill>
                <a:latin typeface="Lucida Bright" pitchFamily="18" charset="0"/>
              </a:rPr>
              <a:t>Kelly Lindsey</a:t>
            </a:r>
            <a:r>
              <a:rPr lang="en-US" altLang="en-US" sz="7200" i="1" dirty="0" smtClean="0">
                <a:solidFill>
                  <a:schemeClr val="bg1"/>
                </a:solidFill>
                <a:latin typeface="Lucida Bright" pitchFamily="18" charset="0"/>
              </a:rPr>
              <a:t/>
            </a:r>
            <a:br>
              <a:rPr lang="en-US" altLang="en-US" sz="7200" i="1" dirty="0" smtClean="0">
                <a:solidFill>
                  <a:schemeClr val="bg1"/>
                </a:solidFill>
                <a:latin typeface="Lucida Bright" pitchFamily="18" charset="0"/>
              </a:rPr>
            </a:br>
            <a:r>
              <a:rPr lang="en-US" altLang="en-US" sz="7200" dirty="0" smtClean="0">
                <a:solidFill>
                  <a:schemeClr val="bg1"/>
                </a:solidFill>
                <a:latin typeface="Lucida Bright" pitchFamily="18" charset="0"/>
              </a:rPr>
              <a:t>Boone County High School, Mathematics 9-12</a:t>
            </a:r>
          </a:p>
        </p:txBody>
      </p:sp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914400" y="7022792"/>
            <a:ext cx="13284200" cy="147738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 u="sng" dirty="0" smtClean="0">
                <a:latin typeface="+mj-lt"/>
              </a:rPr>
              <a:t>Summer Research</a:t>
            </a:r>
          </a:p>
        </p:txBody>
      </p:sp>
      <p:sp>
        <p:nvSpPr>
          <p:cNvPr id="3076" name="Rectangle 19"/>
          <p:cNvSpPr>
            <a:spLocks noChangeArrowheads="1"/>
          </p:cNvSpPr>
          <p:nvPr/>
        </p:nvSpPr>
        <p:spPr bwMode="auto">
          <a:xfrm>
            <a:off x="15377236" y="7022792"/>
            <a:ext cx="13286232" cy="152801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 u="sng" dirty="0" smtClean="0">
                <a:latin typeface="+mj-lt"/>
              </a:rPr>
              <a:t>Classroom Connections</a:t>
            </a:r>
            <a:endParaRPr lang="en-US" altLang="en-US" sz="6400" dirty="0" smtClean="0">
              <a:latin typeface="+mj-lt"/>
            </a:endParaRPr>
          </a:p>
        </p:txBody>
      </p:sp>
      <p:sp>
        <p:nvSpPr>
          <p:cNvPr id="3077" name="Rectangle 20"/>
          <p:cNvSpPr>
            <a:spLocks noChangeArrowheads="1"/>
          </p:cNvSpPr>
          <p:nvPr/>
        </p:nvSpPr>
        <p:spPr bwMode="auto">
          <a:xfrm>
            <a:off x="29648895" y="7022792"/>
            <a:ext cx="13286232" cy="15498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 u="sng" dirty="0" smtClean="0">
                <a:latin typeface="+mj-lt"/>
              </a:rPr>
              <a:t>Implementing with Students</a:t>
            </a:r>
            <a:endParaRPr lang="en-US" altLang="en-US" sz="6400" dirty="0" smtClean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167741" y="15882517"/>
            <a:ext cx="5961017" cy="1758820"/>
            <a:chOff x="4359336" y="17287426"/>
            <a:chExt cx="7662286" cy="2672975"/>
          </a:xfrm>
        </p:grpSpPr>
        <p:sp>
          <p:nvSpPr>
            <p:cNvPr id="62" name="Rounded Rectangle 61"/>
            <p:cNvSpPr/>
            <p:nvPr/>
          </p:nvSpPr>
          <p:spPr bwMode="auto">
            <a:xfrm>
              <a:off x="4359336" y="17287426"/>
              <a:ext cx="7662286" cy="2672975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78" name="Text Box 21"/>
            <p:cNvSpPr txBox="1">
              <a:spLocks noChangeArrowheads="1"/>
            </p:cNvSpPr>
            <p:nvPr/>
          </p:nvSpPr>
          <p:spPr bwMode="auto">
            <a:xfrm>
              <a:off x="5112927" y="17592383"/>
              <a:ext cx="6877050" cy="1687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33" tIns="85716" rIns="171433" bIns="85716">
              <a:spAutoFit/>
            </a:bodyPr>
            <a:lstStyle>
              <a:lvl1pPr defTabSz="4703763">
                <a:spcBef>
                  <a:spcPct val="20000"/>
                </a:spcBef>
                <a:buChar char="•"/>
                <a:defRPr sz="16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>
                <a:spcBef>
                  <a:spcPct val="20000"/>
                </a:spcBef>
                <a:buChar char="–"/>
                <a:defRPr sz="14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>
                <a:spcBef>
                  <a:spcPct val="20000"/>
                </a:spcBef>
                <a:buChar char="•"/>
                <a:defRPr sz="1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>
                <a:spcBef>
                  <a:spcPct val="20000"/>
                </a:spcBef>
                <a:buChar char="–"/>
                <a:defRPr sz="10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>
                <a:spcBef>
                  <a:spcPct val="20000"/>
                </a:spcBef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4000" dirty="0" smtClean="0"/>
                <a:t>Delivery schedules with a depot</a:t>
              </a:r>
              <a:endParaRPr lang="en-US" altLang="en-US" sz="4000" dirty="0"/>
            </a:p>
          </p:txBody>
        </p:sp>
      </p:grpSp>
      <p:pic>
        <p:nvPicPr>
          <p:cNvPr id="308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60638"/>
            <a:ext cx="4953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330" y="1863681"/>
            <a:ext cx="2726771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TextBox 4"/>
          <p:cNvSpPr txBox="1">
            <a:spLocks noChangeArrowheads="1"/>
          </p:cNvSpPr>
          <p:nvPr/>
        </p:nvSpPr>
        <p:spPr bwMode="auto">
          <a:xfrm>
            <a:off x="37338000" y="4872038"/>
            <a:ext cx="3886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</a:rPr>
              <a:t>RET </a:t>
            </a:r>
            <a:r>
              <a:rPr lang="en-US" altLang="en-US" sz="2800" dirty="0">
                <a:solidFill>
                  <a:schemeClr val="bg1"/>
                </a:solidFill>
              </a:rPr>
              <a:t>is funded by the National Science Foundation, </a:t>
            </a:r>
            <a:r>
              <a:rPr lang="en-US" altLang="en-US" sz="2800" dirty="0" smtClean="0">
                <a:solidFill>
                  <a:schemeClr val="bg1"/>
                </a:solidFill>
              </a:rPr>
              <a:t>grant </a:t>
            </a:r>
            <a:r>
              <a:rPr lang="en-US" altLang="en-US" sz="2800" smtClean="0">
                <a:solidFill>
                  <a:schemeClr val="bg1"/>
                </a:solidFill>
              </a:rPr>
              <a:t># EEC-1710826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53" r="31209" b="20862"/>
          <a:stretch/>
        </p:blipFill>
        <p:spPr>
          <a:xfrm>
            <a:off x="8832437" y="18991532"/>
            <a:ext cx="5366163" cy="5036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1591244" y="8716149"/>
            <a:ext cx="108420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400" b="1" dirty="0">
                <a:solidFill>
                  <a:srgbClr val="FFFF00"/>
                </a:solidFill>
                <a:latin typeface="+mj-lt"/>
              </a:rPr>
              <a:t>Bio-Inspired Optimization of the</a:t>
            </a:r>
          </a:p>
          <a:p>
            <a:pPr algn="ctr" eaLnBrk="1" hangingPunct="1"/>
            <a:r>
              <a:rPr lang="en-US" altLang="en-US" sz="4400" b="1" dirty="0">
                <a:solidFill>
                  <a:srgbClr val="FFFF00"/>
                </a:solidFill>
                <a:latin typeface="+mj-lt"/>
              </a:rPr>
              <a:t>Multiple Traveling Salesman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04018" y="21606604"/>
            <a:ext cx="10832668" cy="51788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72311" y="27495683"/>
            <a:ext cx="7896082" cy="6036165"/>
            <a:chOff x="19021712" y="28048417"/>
            <a:chExt cx="5622464" cy="643955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9021712" y="28048417"/>
              <a:ext cx="5622464" cy="3733803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424224" y="28145049"/>
              <a:ext cx="5219952" cy="6342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Engineering Design Process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Find multiple solutions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Refine process and solutions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Communicate solutions with other people</a:t>
              </a:r>
              <a:endParaRPr lang="en-US" sz="4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701831" y="17472428"/>
            <a:ext cx="8637043" cy="4784406"/>
            <a:chOff x="18391054" y="18077315"/>
            <a:chExt cx="6754946" cy="495145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18391054" y="18077315"/>
              <a:ext cx="6754946" cy="3401468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8808065" y="18254664"/>
              <a:ext cx="5920924" cy="477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Challenge-Based Learning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Functions as models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Building things using functions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How are the functions we know useful?</a:t>
              </a:r>
              <a:endParaRPr lang="en-US" sz="40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31031"/>
          <a:stretch/>
        </p:blipFill>
        <p:spPr>
          <a:xfrm>
            <a:off x="1089479" y="10359168"/>
            <a:ext cx="5847512" cy="44805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2" name="Group 41"/>
          <p:cNvGrpSpPr/>
          <p:nvPr/>
        </p:nvGrpSpPr>
        <p:grpSpPr>
          <a:xfrm>
            <a:off x="30789411" y="21568582"/>
            <a:ext cx="5430987" cy="5634818"/>
            <a:chOff x="22816549" y="13320996"/>
            <a:chExt cx="4997172" cy="37954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16549" y="13320996"/>
              <a:ext cx="4997172" cy="37954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3088600" y="16681450"/>
              <a:ext cx="19255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>
                  <a:hlinkClick r:id="rId10"/>
                </a:rPr>
                <a:t>Superstarfloraluk.com</a:t>
              </a:r>
              <a:endParaRPr lang="en-US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974167" y="9183785"/>
            <a:ext cx="6673908" cy="4049862"/>
            <a:chOff x="15365891" y="11395924"/>
            <a:chExt cx="6809406" cy="43774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65891" y="11395924"/>
              <a:ext cx="6809406" cy="437747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16044774" y="15433217"/>
              <a:ext cx="29207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https://i.stack.imgur.com/L1JJu.jpg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7215095" y="14190668"/>
            <a:ext cx="4272916" cy="2883305"/>
            <a:chOff x="22421408" y="9951384"/>
            <a:chExt cx="3166579" cy="25896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r="52487"/>
            <a:stretch/>
          </p:blipFill>
          <p:spPr>
            <a:xfrm>
              <a:off x="22463333" y="9951384"/>
              <a:ext cx="3067179" cy="258966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1" name="Rectangle 60"/>
            <p:cNvSpPr/>
            <p:nvPr/>
          </p:nvSpPr>
          <p:spPr>
            <a:xfrm>
              <a:off x="22421408" y="12176553"/>
              <a:ext cx="3166579" cy="3009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https://www.educationworld.com/a_curr/mathchat/images/mathchat_mosaictiles2.jp</a:t>
              </a:r>
              <a:endParaRPr lang="en-US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215592" y="8716149"/>
            <a:ext cx="12009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Big Ideas - Algebra as a tool for optimization and connections to the Real World.</a:t>
            </a:r>
            <a:endParaRPr lang="en-US" sz="4400" b="1" dirty="0">
              <a:solidFill>
                <a:srgbClr val="FFFF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0520624" y="28384097"/>
            <a:ext cx="13634751" cy="2865824"/>
            <a:chOff x="31852784" y="25536093"/>
            <a:chExt cx="11295273" cy="27432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31852784" y="25536093"/>
              <a:ext cx="9984360" cy="27432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171345" y="25630421"/>
              <a:ext cx="10976712" cy="1735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Things to Learn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How to work independently and in a group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How to use the Algebra we already know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Connect Algebra to structures we see everyday</a:t>
              </a:r>
              <a:r>
                <a:rPr lang="en-US" sz="3200" dirty="0" smtClean="0"/>
                <a:t>.</a:t>
              </a:r>
              <a:endParaRPr lang="en-US" sz="3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43143" y="29431413"/>
            <a:ext cx="5924316" cy="1009979"/>
            <a:chOff x="4876800" y="28246144"/>
            <a:chExt cx="5410200" cy="246245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4876800" y="28246144"/>
              <a:ext cx="5410200" cy="2462457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61535" y="28364195"/>
              <a:ext cx="4489463" cy="1115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MATLAB programming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0928" y="19169185"/>
            <a:ext cx="6487200" cy="23654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Rectangle 27"/>
          <p:cNvSpPr/>
          <p:nvPr/>
        </p:nvSpPr>
        <p:spPr>
          <a:xfrm>
            <a:off x="1765828" y="21201916"/>
            <a:ext cx="18277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www2.seas.gwu.edu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2536243" y="16845012"/>
            <a:ext cx="8361447" cy="4395625"/>
            <a:chOff x="31764287" y="17443674"/>
            <a:chExt cx="6844239" cy="3716098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31764287" y="17443674"/>
              <a:ext cx="6844239" cy="2683953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214286" y="17617800"/>
              <a:ext cx="6234639" cy="3541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Things to Be Able to Do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Write equations of functions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Graph functions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 smtClean="0"/>
                <a:t>Research function shapes</a:t>
              </a:r>
              <a:endParaRPr lang="en-US" sz="4000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163848" y="10368433"/>
            <a:ext cx="10256325" cy="60977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" name="Rectangle 33"/>
          <p:cNvSpPr/>
          <p:nvPr/>
        </p:nvSpPr>
        <p:spPr>
          <a:xfrm>
            <a:off x="37761748" y="15929290"/>
            <a:ext cx="3534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www.youtube.com/watch?v=peuL2qqlqVw</a:t>
            </a:r>
            <a:endParaRPr lang="en-US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37136072" y="20960248"/>
            <a:ext cx="5535013" cy="4982081"/>
            <a:chOff x="36984135" y="20997618"/>
            <a:chExt cx="5503144" cy="338991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6984135" y="20997618"/>
              <a:ext cx="5289467" cy="32955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6" name="Rectangle 35"/>
            <p:cNvSpPr/>
            <p:nvPr/>
          </p:nvSpPr>
          <p:spPr>
            <a:xfrm>
              <a:off x="37692747" y="23864312"/>
              <a:ext cx="47945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www.brocku.ca/blogs/futurestudents/2014/10/16/group-work-at-brock-tips-for-effective-collaboration</a:t>
              </a:r>
              <a:r>
                <a:rPr lang="en-US" sz="1400" dirty="0"/>
                <a:t>/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317200" y="10919926"/>
            <a:ext cx="5127028" cy="5705041"/>
            <a:chOff x="30523776" y="23129912"/>
            <a:chExt cx="5693937" cy="348165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523776" y="23129912"/>
              <a:ext cx="5564861" cy="344192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9" name="Rectangle 38"/>
            <p:cNvSpPr/>
            <p:nvPr/>
          </p:nvSpPr>
          <p:spPr>
            <a:xfrm>
              <a:off x="30603677" y="26303786"/>
              <a:ext cx="561403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https://knowitall.org/video/algebra-nasa-connect-math-simulation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22" y="24267045"/>
            <a:ext cx="6401973" cy="4781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28530" y="26156829"/>
            <a:ext cx="2857172" cy="28571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7" name="Group 56"/>
          <p:cNvGrpSpPr/>
          <p:nvPr/>
        </p:nvGrpSpPr>
        <p:grpSpPr>
          <a:xfrm>
            <a:off x="1241878" y="15936412"/>
            <a:ext cx="5961888" cy="1695424"/>
            <a:chOff x="4359336" y="17287426"/>
            <a:chExt cx="7662286" cy="2672975"/>
          </a:xfrm>
        </p:grpSpPr>
        <p:sp>
          <p:nvSpPr>
            <p:cNvPr id="58" name="Rounded Rectangle 57"/>
            <p:cNvSpPr/>
            <p:nvPr/>
          </p:nvSpPr>
          <p:spPr bwMode="auto">
            <a:xfrm>
              <a:off x="4359336" y="17287426"/>
              <a:ext cx="7662286" cy="2672975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Text Box 21"/>
            <p:cNvSpPr txBox="1">
              <a:spLocks noChangeArrowheads="1"/>
            </p:cNvSpPr>
            <p:nvPr/>
          </p:nvSpPr>
          <p:spPr bwMode="auto">
            <a:xfrm>
              <a:off x="4921005" y="17521168"/>
              <a:ext cx="6877050" cy="2278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33" tIns="85716" rIns="171433" bIns="85716">
              <a:spAutoFit/>
            </a:bodyPr>
            <a:lstStyle>
              <a:lvl1pPr defTabSz="4703763">
                <a:spcBef>
                  <a:spcPct val="20000"/>
                </a:spcBef>
                <a:buChar char="•"/>
                <a:defRPr sz="16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>
                <a:spcBef>
                  <a:spcPct val="20000"/>
                </a:spcBef>
                <a:buChar char="–"/>
                <a:defRPr sz="14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>
                <a:spcBef>
                  <a:spcPct val="20000"/>
                </a:spcBef>
                <a:buChar char="•"/>
                <a:defRPr sz="1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>
                <a:spcBef>
                  <a:spcPct val="20000"/>
                </a:spcBef>
                <a:buChar char="–"/>
                <a:defRPr sz="10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>
                <a:spcBef>
                  <a:spcPct val="20000"/>
                </a:spcBef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4000" dirty="0" smtClean="0"/>
                <a:t>Smallest distance to travel to many cities</a:t>
              </a:r>
            </a:p>
            <a:p>
              <a:pPr eaLnBrk="1" hangingPunct="1">
                <a:spcBef>
                  <a:spcPct val="0"/>
                </a:spcBef>
                <a:buNone/>
              </a:pPr>
              <a:endParaRPr lang="en-US" altLang="en-US" sz="3200" dirty="0"/>
            </a:p>
          </p:txBody>
        </p:sp>
      </p:grpSp>
      <p:sp>
        <p:nvSpPr>
          <p:cNvPr id="40" name="Rounded Rectangle 39"/>
          <p:cNvSpPr/>
          <p:nvPr/>
        </p:nvSpPr>
        <p:spPr bwMode="auto">
          <a:xfrm>
            <a:off x="2209801" y="21808583"/>
            <a:ext cx="4191000" cy="89901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2-Opt Algorithm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0088695" y="29412285"/>
            <a:ext cx="2520355" cy="883120"/>
            <a:chOff x="4876800" y="28246144"/>
            <a:chExt cx="5410200" cy="2462457"/>
          </a:xfrm>
        </p:grpSpPr>
        <p:sp>
          <p:nvSpPr>
            <p:cNvPr id="65" name="Rounded Rectangle 64"/>
            <p:cNvSpPr/>
            <p:nvPr/>
          </p:nvSpPr>
          <p:spPr bwMode="auto">
            <a:xfrm>
              <a:off x="4876800" y="28246144"/>
              <a:ext cx="5410200" cy="2462457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161535" y="28364195"/>
              <a:ext cx="1838533" cy="1115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MATLAB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928530" y="24385991"/>
            <a:ext cx="2611388" cy="954454"/>
            <a:chOff x="4876800" y="28246144"/>
            <a:chExt cx="5410200" cy="2462457"/>
          </a:xfrm>
        </p:grpSpPr>
        <p:sp>
          <p:nvSpPr>
            <p:cNvPr id="68" name="Rounded Rectangle 67"/>
            <p:cNvSpPr/>
            <p:nvPr/>
          </p:nvSpPr>
          <p:spPr bwMode="auto">
            <a:xfrm>
              <a:off x="4876800" y="28246144"/>
              <a:ext cx="5410200" cy="2462457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7037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61535" y="28364195"/>
              <a:ext cx="2016638" cy="1115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Drone lab</a:t>
              </a:r>
              <a:endParaRPr lang="en-US" sz="4000" dirty="0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542" y="10359168"/>
            <a:ext cx="5974080" cy="44805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18052" y="3408998"/>
            <a:ext cx="2735100" cy="30175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5647</TotalTime>
  <Words>153</Words>
  <Application>Microsoft Office PowerPoint</Application>
  <PresentationFormat>Custom</PresentationFormat>
  <Paragraphs>38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Lucida Bright</vt:lpstr>
      <vt:lpstr>Default Design</vt:lpstr>
      <vt:lpstr>Optimization –  How to Solve Real Problems Kelly Lindsey Boone County High School, Mathematics 9-12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Template For Scientific Poster Presentation</dc:subject>
  <dc:creator>Graphicsland/MakeSigns.com</dc:creator>
  <cp:keywords>scientific, research, template, custom, poster, presentation, symposium, printing, PowerPoint, create, design, example, sample, download</cp:keywords>
  <dc:description>Download our scientific poster templates at no cost to you and get one step closer to making a great research poster.</dc:description>
  <cp:lastModifiedBy>Windows User</cp:lastModifiedBy>
  <cp:revision>110</cp:revision>
  <dcterms:created xsi:type="dcterms:W3CDTF">2004-07-26T21:45:23Z</dcterms:created>
  <dcterms:modified xsi:type="dcterms:W3CDTF">2018-07-18T12:23:17Z</dcterms:modified>
  <cp:category>science research poster</cp:category>
</cp:coreProperties>
</file>